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4_F7A5173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09DB11-8A9D-141B-9BF6-D61FF6B7B7DA}" name="Gröttrup Laura" initials="GL" userId="S::laura.groettrup@edu.fh-joanneum.at::2419a456-75ca-4900-9d1b-da47ab958c9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6" autoAdjust="0"/>
    <p:restoredTop sz="91455"/>
  </p:normalViewPr>
  <p:slideViewPr>
    <p:cSldViewPr snapToGrid="0">
      <p:cViewPr>
        <p:scale>
          <a:sx n="30" d="100"/>
          <a:sy n="30" d="100"/>
        </p:scale>
        <p:origin x="520" y="14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4_F7A51731.xml><?xml version="1.0" encoding="utf-8"?>
<p188:cmLst xmlns:a="http://schemas.openxmlformats.org/drawingml/2006/main" xmlns:r="http://schemas.openxmlformats.org/officeDocument/2006/relationships" xmlns:p188="http://schemas.microsoft.com/office/powerpoint/2018/8/main">
  <p188:cm id="{500E20BA-8006-4E57-BEBC-E3AC59C69DBD}" authorId="{A809DB11-8A9D-141B-9BF6-D61FF6B7B7DA}" created="2022-06-19T16:07:05.400">
    <ac:txMkLst xmlns:ac="http://schemas.microsoft.com/office/drawing/2013/main/command">
      <pc:docMk xmlns:pc="http://schemas.microsoft.com/office/powerpoint/2013/main/command"/>
      <pc:sldMk xmlns:pc="http://schemas.microsoft.com/office/powerpoint/2013/main/command" cId="4154791729" sldId="260"/>
      <ac:spMk id="6" creationId="{00000000-0000-0000-0000-000000000000}"/>
      <ac:txMk cp="36" len="14">
        <ac:context len="52" hash="3442127321"/>
      </ac:txMk>
    </ac:txMkLst>
    <p188:pos x="16611600" y="794180"/>
    <p188:txBody>
      <a:bodyPr/>
      <a:lstStyle/>
      <a:p>
        <a:r>
          <a:rPr lang="en-US"/>
          <a:t>Doch keine titel?</a:t>
        </a:r>
      </a:p>
    </p188:txBody>
  </p188:cm>
  <p188:cm id="{0A8CD638-11C9-4724-A83B-E59F271E7A86}" authorId="{A809DB11-8A9D-141B-9BF6-D61FF6B7B7DA}" created="2022-06-19T16:09:08.475">
    <ac:txMkLst xmlns:ac="http://schemas.microsoft.com/office/drawing/2013/main/command">
      <pc:docMk xmlns:pc="http://schemas.microsoft.com/office/powerpoint/2013/main/command"/>
      <pc:sldMk xmlns:pc="http://schemas.microsoft.com/office/powerpoint/2013/main/command" cId="4154791729" sldId="260"/>
      <ac:spMk id="34" creationId="{582C496A-A56E-9108-9F78-02A8BBF225EC}"/>
      <ac:txMk cp="18" len="82">
        <ac:context len="101" hash="1635905099"/>
      </ac:txMk>
    </ac:txMkLst>
    <p188:pos x="11882433" y="528457"/>
    <p188:txBody>
      <a:bodyPr/>
      <a:lstStyle/>
      <a:p>
        <a:r>
          <a:rPr lang="en-US"/>
          <a:t>Vorschlag: Research process workflow incl. step descriptions and resulting workflow artifacts</a:t>
        </a:r>
      </a:p>
    </p188:txBody>
  </p188:cm>
  <p188:cm id="{3713D58B-4F21-4366-A52F-349D981B0FE6}" authorId="{A809DB11-8A9D-141B-9BF6-D61FF6B7B7DA}" created="2022-06-19T16:13:54.209">
    <ac:txMkLst xmlns:ac="http://schemas.microsoft.com/office/drawing/2013/main/command">
      <pc:docMk xmlns:pc="http://schemas.microsoft.com/office/powerpoint/2013/main/command"/>
      <pc:sldMk xmlns:pc="http://schemas.microsoft.com/office/powerpoint/2013/main/command" cId="4154791729" sldId="260"/>
      <ac:spMk id="9" creationId="{00000000-0000-0000-0000-000000000000}"/>
      <ac:txMk cp="360" len="1">
        <ac:context len="963" hash="1733148451"/>
      </ac:txMk>
    </ac:txMkLst>
    <p188:pos x="1061909" y="3052800"/>
    <p188:txBody>
      <a:bodyPr/>
      <a:lstStyle/>
      <a:p>
        <a:r>
          <a:rPr lang="en-US"/>
          <a:t>has</a:t>
        </a:r>
      </a:p>
    </p188:txBody>
  </p188:cm>
  <p188:cm id="{757524F4-0C92-4023-861B-583D5DFCCD57}" authorId="{A809DB11-8A9D-141B-9BF6-D61FF6B7B7DA}" created="2022-06-19T16:39:08.624">
    <ac:txMkLst xmlns:ac="http://schemas.microsoft.com/office/drawing/2013/main/command">
      <pc:docMk xmlns:pc="http://schemas.microsoft.com/office/powerpoint/2013/main/command"/>
      <pc:sldMk xmlns:pc="http://schemas.microsoft.com/office/powerpoint/2013/main/command" cId="4154791729" sldId="260"/>
      <ac:spMk id="9" creationId="{00000000-0000-0000-0000-000000000000}"/>
      <ac:txMk cp="426" len="95">
        <ac:context len="963" hash="1733148451"/>
      </ac:txMk>
    </ac:txMkLst>
    <p188:pos x="15668863" y="3052800"/>
    <p188:txBody>
      <a:bodyPr/>
      <a:lstStyle/>
      <a:p>
        <a:r>
          <a:rPr lang="en-US"/>
          <a:t>Vorschlag: Gender stereotypes are widely spread in media in general, and in TV shows for children in particular. </a:t>
        </a:r>
      </a:p>
    </p188:txBody>
  </p188:cm>
  <p188:cm id="{24C0AD54-7B85-4C03-83F3-049F53578182}" authorId="{A809DB11-8A9D-141B-9BF6-D61FF6B7B7DA}" created="2022-06-19T16:44:18.508">
    <ac:txMkLst xmlns:ac="http://schemas.microsoft.com/office/drawing/2013/main/command">
      <pc:docMk xmlns:pc="http://schemas.microsoft.com/office/powerpoint/2013/main/command"/>
      <pc:sldMk xmlns:pc="http://schemas.microsoft.com/office/powerpoint/2013/main/command" cId="4154791729" sldId="260"/>
      <ac:spMk id="30" creationId="{DB35FCD5-68BE-A58E-D251-24808221E0A1}"/>
      <ac:txMk cp="0" len="78">
        <ac:context len="79" hash="1718455641"/>
      </ac:txMk>
    </ac:txMkLst>
    <p188:pos x="15622763" y="716689"/>
    <p188:txBody>
      <a:bodyPr/>
      <a:lstStyle/>
      <a:p>
        <a:r>
          <a:rPr lang="en-US"/>
          <a:t>Vorschlag: Table 1: Hypotheses, applied statistical methods and computational results  </a:t>
        </a:r>
      </a:p>
    </p188:txBody>
  </p188:cm>
  <p188:cm id="{F1D8995A-7DF7-43B5-92C9-098F7260473C}" authorId="{A809DB11-8A9D-141B-9BF6-D61FF6B7B7DA}" created="2022-06-19T16:55:16.391">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462" len="3">
        <ac:context len="2269" hash="2669973636"/>
      </ac:txMk>
    </ac:txMkLst>
    <p188:pos x="14734946" y="2854597"/>
    <p188:txBody>
      <a:bodyPr/>
      <a:lstStyle/>
      <a:p>
        <a:r>
          <a:rPr lang="en-US"/>
          <a:t>Sig. Oder sign.?</a:t>
        </a:r>
      </a:p>
    </p188:txBody>
  </p188:cm>
  <p188:cm id="{D316E632-A1BB-4C19-830D-91AEDD18EE13}" authorId="{A809DB11-8A9D-141B-9BF6-D61FF6B7B7DA}" created="2022-06-19T16:57:59.630">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323" len="8">
        <ac:context len="2269" hash="2669973636"/>
      </ac:txMk>
    </ac:txMkLst>
    <p188:pos x="11686946" y="2488837"/>
    <p188:txBody>
      <a:bodyPr/>
      <a:lstStyle/>
      <a:p>
        <a:r>
          <a:rPr lang="en-US"/>
          <a:t>analysis</a:t>
        </a:r>
      </a:p>
    </p188:txBody>
  </p188:cm>
  <p188:cm id="{EC5E4C0E-DD20-49BE-B5BA-1945B9B0CB66}" authorId="{A809DB11-8A9D-141B-9BF6-D61FF6B7B7DA}" created="2022-06-19T17:02:26.921">
    <ac:txMkLst xmlns:ac="http://schemas.microsoft.com/office/drawing/2013/main/command">
      <pc:docMk xmlns:pc="http://schemas.microsoft.com/office/powerpoint/2013/main/command"/>
      <pc:sldMk xmlns:pc="http://schemas.microsoft.com/office/powerpoint/2013/main/command" cId="4154791729" sldId="260"/>
      <ac:spMk id="9" creationId="{00000000-0000-0000-0000-000000000000}"/>
      <ac:txMk cp="584" len="7">
        <ac:context len="963" hash="1733148451"/>
      </ac:txMk>
    </ac:txMkLst>
    <p188:pos x="9902281" y="3586200"/>
    <p188:txBody>
      <a:bodyPr/>
      <a:lstStyle/>
      <a:p>
        <a:r>
          <a:rPr lang="en-US"/>
          <a:t>. They</a:t>
        </a:r>
      </a:p>
    </p188:txBody>
  </p188:cm>
  <p188:cm id="{73444EBD-DE13-437E-BAD5-68C6A02AA3D4}" authorId="{A809DB11-8A9D-141B-9BF6-D61FF6B7B7DA}" created="2022-06-19T17:12:44.818">
    <ac:txMkLst xmlns:ac="http://schemas.microsoft.com/office/drawing/2013/main/command">
      <pc:docMk xmlns:pc="http://schemas.microsoft.com/office/powerpoint/2013/main/command"/>
      <pc:sldMk xmlns:pc="http://schemas.microsoft.com/office/powerpoint/2013/main/command" cId="4154791729" sldId="260"/>
      <ac:spMk id="11" creationId="{00000000-0000-0000-0000-000000000000}"/>
      <ac:txMk cp="236" len="61">
        <ac:context len="740" hash="739125652"/>
      </ac:txMk>
    </ac:txMkLst>
    <p188:pos x="8548370" y="3214858"/>
    <p188:txBody>
      <a:bodyPr/>
      <a:lstStyle/>
      <a:p>
        <a:r>
          <a:rPr lang="en-US"/>
          <a:t>Vorschlag: sentiment analysis was performed per paragraph using sentiment.ai [9].</a:t>
        </a:r>
      </a:p>
    </p188:txBody>
  </p188:cm>
  <p188:cm id="{644F03E3-410D-4FA7-A622-C4CFCF4D11A2}" authorId="{A809DB11-8A9D-141B-9BF6-D61FF6B7B7DA}" created="2022-06-19T17:13:46.736">
    <ac:txMkLst xmlns:ac="http://schemas.microsoft.com/office/drawing/2013/main/command">
      <pc:docMk xmlns:pc="http://schemas.microsoft.com/office/powerpoint/2013/main/command"/>
      <pc:sldMk xmlns:pc="http://schemas.microsoft.com/office/powerpoint/2013/main/command" cId="4154791729" sldId="260"/>
      <ac:spMk id="11" creationId="{00000000-0000-0000-0000-000000000000}"/>
      <ac:txMk cp="392" len="4">
        <ac:context len="740" hash="739125652"/>
      </ac:txMk>
    </ac:txMkLst>
    <p188:pos x="9813290" y="3580618"/>
    <p188:txBody>
      <a:bodyPr/>
      <a:lstStyle/>
      <a:p>
        <a:r>
          <a:rPr lang="en-US"/>
          <a:t>was</a:t>
        </a:r>
      </a:p>
    </p188:txBody>
  </p188:cm>
  <p188:cm id="{D8DAF20D-A9FC-47F3-B016-504B5CCF5CF3}" authorId="{A809DB11-8A9D-141B-9BF6-D61FF6B7B7DA}" created="2022-06-19T17:15:37.157">
    <ac:txMkLst xmlns:ac="http://schemas.microsoft.com/office/drawing/2013/main/command">
      <pc:docMk xmlns:pc="http://schemas.microsoft.com/office/powerpoint/2013/main/command"/>
      <pc:sldMk xmlns:pc="http://schemas.microsoft.com/office/powerpoint/2013/main/command" cId="4154791729" sldId="260"/>
      <ac:spMk id="11" creationId="{00000000-0000-0000-0000-000000000000}"/>
      <ac:txMk cp="423" len="47">
        <ac:context len="740" hash="739125652"/>
      </ac:txMk>
    </ac:txMkLst>
    <p188:pos x="8091170" y="3946378"/>
    <p188:txBody>
      <a:bodyPr/>
      <a:lstStyle/>
      <a:p>
        <a:r>
          <a:rPr lang="en-US"/>
          <a:t>It was z-transformed before further analysis.</a:t>
        </a:r>
      </a:p>
    </p188:txBody>
  </p188:cm>
  <p188:cm id="{C33C3647-485A-47AE-9EFF-4AF0A4C656B6}" authorId="{A809DB11-8A9D-141B-9BF6-D61FF6B7B7DA}" created="2022-06-19T17:22:44.978">
    <ac:txMkLst xmlns:ac="http://schemas.microsoft.com/office/drawing/2013/main/command">
      <pc:docMk xmlns:pc="http://schemas.microsoft.com/office/powerpoint/2013/main/command"/>
      <pc:sldMk xmlns:pc="http://schemas.microsoft.com/office/powerpoint/2013/main/command" cId="4154791729" sldId="260"/>
      <ac:spMk id="11" creationId="{00000000-0000-0000-0000-000000000000}"/>
      <ac:txMk cp="723" len="6">
        <ac:context len="740" hash="739125652"/>
      </ac:txMk>
    </ac:txMkLst>
    <p188:pos x="7176770" y="5043658"/>
    <p188:txBody>
      <a:bodyPr/>
      <a:lstStyle/>
      <a:p>
        <a:r>
          <a:rPr lang="en-US"/>
          <a:t>Würde ich weglassen :P</a:t>
        </a:r>
      </a:p>
    </p188:txBody>
  </p188:cm>
  <p188:cm id="{4E6DB118-1AFE-4AA8-94EC-75D96A5D1C4C}" authorId="{A809DB11-8A9D-141B-9BF6-D61FF6B7B7DA}" created="2022-06-19T17:28:55.148">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69" len="5">
        <ac:context len="2269" hash="2669973636"/>
      </ac:txMk>
    </ac:txMkLst>
    <p188:pos x="7374026" y="1757317"/>
    <p188:txBody>
      <a:bodyPr/>
      <a:lstStyle/>
      <a:p>
        <a:r>
          <a:rPr lang="en-US"/>
          <a:t>more negative</a:t>
        </a:r>
      </a:p>
    </p188:txBody>
  </p188:cm>
  <p188:cm id="{2B90B552-259C-4798-AE13-E2107FACF0C4}" authorId="{A809DB11-8A9D-141B-9BF6-D61FF6B7B7DA}" created="2022-06-19T17:35:13.920">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735" len="26">
        <ac:context len="2269" hash="2669973636"/>
      </ac:txMk>
    </ac:txMkLst>
    <p188:pos x="10071506" y="4409077"/>
    <p188:txBody>
      <a:bodyPr/>
      <a:lstStyle/>
      <a:p>
        <a:r>
          <a:rPr lang="en-US"/>
          <a:t>female characters and male characters </a:t>
        </a:r>
      </a:p>
    </p188:txBody>
  </p188:cm>
  <p188:cm id="{45FF47EF-BAA5-4F69-B474-125C659EF4A3}" authorId="{A809DB11-8A9D-141B-9BF6-D61FF6B7B7DA}" created="2022-06-19T17:42:32.241">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1591" len="14">
        <ac:context len="2269" hash="2669973636"/>
      </ac:txMk>
    </ac:txMkLst>
    <p188:pos x="10985906" y="7792357"/>
    <p188:txBody>
      <a:bodyPr/>
      <a:lstStyle/>
      <a:p>
        <a:r>
          <a:rPr lang="en-US"/>
          <a:t>The </a:t>
        </a:r>
      </a:p>
    </p188:txBody>
  </p188:cm>
  <p188:cm id="{4A1815C1-9B27-444E-852D-181454128A65}" authorId="{A809DB11-8A9D-141B-9BF6-D61FF6B7B7DA}" created="2022-06-19T17:43:55.809">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1673" len="2">
        <ac:context len="2269" hash="2669973636"/>
      </ac:txMk>
    </ac:txMkLst>
    <p188:pos x="3731666" y="8158117"/>
    <p188:txBody>
      <a:bodyPr/>
      <a:lstStyle/>
      <a:p>
        <a:r>
          <a:rPr lang="en-US"/>
          <a:t>per</a:t>
        </a:r>
      </a:p>
    </p188:txBody>
  </p188:cm>
  <p188:cm id="{3C6B9619-220A-41A0-9C17-117CD50497C0}" authorId="{A809DB11-8A9D-141B-9BF6-D61FF6B7B7DA}" created="2022-06-19T17:44:34.830">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1776" len="21">
        <ac:context len="2269" hash="2669973636"/>
      </ac:txMk>
    </ac:txMkLst>
    <p188:pos x="5697626" y="8523877"/>
    <p188:txBody>
      <a:bodyPr/>
      <a:lstStyle/>
      <a:p>
        <a:r>
          <a:rPr lang="en-US"/>
          <a:t>asked more questions </a:t>
        </a:r>
      </a:p>
    </p188:txBody>
  </p188:cm>
  <p188:cm id="{18386A08-180B-4376-AB89-A71EB27D0030}" authorId="{A809DB11-8A9D-141B-9BF6-D61FF6B7B7DA}" created="2022-06-19T17:45:02.790">
    <ac:txMkLst xmlns:ac="http://schemas.microsoft.com/office/drawing/2013/main/command">
      <pc:docMk xmlns:pc="http://schemas.microsoft.com/office/powerpoint/2013/main/command"/>
      <pc:sldMk xmlns:pc="http://schemas.microsoft.com/office/powerpoint/2013/main/command" cId="4154791729" sldId="260"/>
      <ac:spMk id="14" creationId="{00000000-0000-0000-0000-000000000000}"/>
      <ac:txMk cp="1942" len="4">
        <ac:context len="2269" hash="2669973636"/>
      </ac:txMk>
    </ac:txMkLst>
    <p188:pos x="11382146" y="8889637"/>
    <p188:txBody>
      <a:bodyPr/>
      <a:lstStyle/>
      <a:p>
        <a:r>
          <a:rPr lang="en-US"/>
          <a:t>shows</a:t>
        </a:r>
      </a:p>
    </p188:txBody>
  </p188:cm>
  <p188:cm id="{7428EF6D-F56C-49FE-85AA-529F048168C1}" authorId="{A809DB11-8A9D-141B-9BF6-D61FF6B7B7DA}" created="2022-06-19T17:47:08.609">
    <ac:txMkLst xmlns:ac="http://schemas.microsoft.com/office/drawing/2013/main/command">
      <pc:docMk xmlns:pc="http://schemas.microsoft.com/office/powerpoint/2013/main/command"/>
      <pc:sldMk xmlns:pc="http://schemas.microsoft.com/office/powerpoint/2013/main/command" cId="4154791729" sldId="260"/>
      <ac:spMk id="152" creationId="{A86AD144-3D96-1D22-118C-3B889FCE547E}"/>
      <ac:txMk cp="25" len="8">
        <ac:context len="405" hash="2753560015"/>
      </ac:txMk>
    </ac:txMkLst>
    <p188:pos x="3838437" y="1956748"/>
    <p188:txBody>
      <a:bodyPr/>
      <a:lstStyle/>
      <a:p>
        <a:r>
          <a:rPr lang="en-US"/>
          <a:t>analysis</a:t>
        </a:r>
      </a:p>
    </p188:txBody>
  </p188:cm>
  <p188:cm id="{4BB0CC06-9C21-44CD-A80C-F4B450F7A44D}" authorId="{A809DB11-8A9D-141B-9BF6-D61FF6B7B7DA}" created="2022-06-19T17:48:05.199">
    <ac:txMkLst xmlns:ac="http://schemas.microsoft.com/office/drawing/2013/main/command">
      <pc:docMk xmlns:pc="http://schemas.microsoft.com/office/powerpoint/2013/main/command"/>
      <pc:sldMk xmlns:pc="http://schemas.microsoft.com/office/powerpoint/2013/main/command" cId="4154791729" sldId="260"/>
      <ac:spMk id="152" creationId="{A86AD144-3D96-1D22-118C-3B889FCE547E}"/>
      <ac:txMk cp="86" len="16">
        <ac:context len="405" hash="2753560015"/>
      </ac:txMk>
    </ac:txMkLst>
    <p188:pos x="2924037" y="2683579"/>
    <p188:txBody>
      <a:bodyPr/>
      <a:lstStyle/>
      <a:p>
        <a:r>
          <a:rPr lang="en-US"/>
          <a:t> based on</a:t>
        </a:r>
      </a:p>
    </p188:txBody>
  </p188:cm>
  <p188:cm id="{2372789F-E6FE-42E6-89A9-23BD7B9C9A12}" authorId="{A809DB11-8A9D-141B-9BF6-D61FF6B7B7DA}" created="2022-06-19T17:51:12.552">
    <ac:txMkLst xmlns:ac="http://schemas.microsoft.com/office/drawing/2013/main/command">
      <pc:docMk xmlns:pc="http://schemas.microsoft.com/office/powerpoint/2013/main/command"/>
      <pc:sldMk xmlns:pc="http://schemas.microsoft.com/office/powerpoint/2013/main/command" cId="4154791729" sldId="260"/>
      <ac:spMk id="152" creationId="{A86AD144-3D96-1D22-118C-3B889FCE547E}"/>
      <ac:txMk cp="378" len="13">
        <ac:context len="405" hash="2753560015"/>
      </ac:txMk>
    </ac:txMkLst>
    <p188:pos x="1941057" y="5695237"/>
    <p188:txBody>
      <a:bodyPr/>
      <a:lstStyle/>
      <a:p>
        <a:r>
          <a:rPr lang="en-US"/>
          <a:t>increase the generality of its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19.06.22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microsoft.com/office/2018/10/relationships/comments" Target="../comments/modernComment_104_F7A51731.xml"/><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lower in sentiment than those by males (F(1) = [41.022], p &lt; 0.001; see plots [H1a] in Fig. 2). No sign. effects in S-scores in gender groups of the addressees were observed. No interaction effect between the factors was observed either. ANOVA model-fit analyses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see plots [H1b, H1c] in Fig. 2). </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role models, female and male character differ in mean S-scores (F(2) = [29.674],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p &lt; 0.001). Role models show the lowest S-scores, followed by females and males (see graph [H2] in Fig. 2). No significant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a:t>
            </a:r>
            <a:r>
              <a:rPr lang="en-GB" sz="2400" i="1" dirty="0">
                <a:latin typeface="Franklin Gothic Book" panose="020B0503020102020204" pitchFamily="34" charset="0"/>
                <a:ea typeface="District Pro Thin" charset="0"/>
                <a:cs typeface="District Pro Thin" charset="0"/>
              </a:rPr>
              <a:t>number of characters </a:t>
            </a:r>
            <a:r>
              <a:rPr lang="en-GB" sz="2400" dirty="0">
                <a:latin typeface="Franklin Gothic Book" panose="020B0503020102020204" pitchFamily="34" charset="0"/>
                <a:ea typeface="District Pro Thin" charset="0"/>
                <a:cs typeface="District Pro Thin" charset="0"/>
              </a:rPr>
              <a:t>by gender differ significantly overall as well as by season with the number of male characters being higher (</a:t>
            </a:r>
            <a:r>
              <a:rPr lang="el-GR" sz="2400" i="1" dirty="0"/>
              <a:t>χ</a:t>
            </a:r>
            <a:r>
              <a:rPr lang="el-GR" sz="2400" i="1" baseline="30000" dirty="0"/>
              <a:t>2</a:t>
            </a:r>
            <a:r>
              <a:rPr lang="de-AT" sz="2400" dirty="0"/>
              <a:t> (NA, </a:t>
            </a:r>
            <a:r>
              <a:rPr lang="de-AT" sz="2400" i="1" dirty="0"/>
              <a:t>N</a:t>
            </a:r>
            <a:r>
              <a:rPr lang="de-AT" sz="2400" dirty="0"/>
              <a:t> = 371) = 4.6881, </a:t>
            </a:r>
            <a:r>
              <a:rPr lang="de-AT" sz="2400" i="1" dirty="0"/>
              <a:t>p</a:t>
            </a:r>
            <a:r>
              <a:rPr lang="de-AT" sz="2400" dirty="0"/>
              <a:t> = 0.031</a:t>
            </a:r>
            <a:r>
              <a:rPr lang="en-GB" sz="2400" dirty="0">
                <a:latin typeface="Franklin Gothic Book" panose="020B0503020102020204" pitchFamily="34" charset="0"/>
              </a:rPr>
              <a:t>, see also plot [H3a-B] in Fig. 2). The differences in </a:t>
            </a:r>
            <a:r>
              <a:rPr lang="en-GB" sz="2400" i="1" dirty="0">
                <a:latin typeface="Franklin Gothic Book" panose="020B0503020102020204" pitchFamily="34" charset="0"/>
              </a:rPr>
              <a:t>speech prompts</a:t>
            </a:r>
            <a:r>
              <a:rPr lang="en-GB" sz="2400" dirty="0">
                <a:latin typeface="Franklin Gothic Book" panose="020B0503020102020204" pitchFamily="34" charset="0"/>
              </a:rPr>
              <a:t> </a:t>
            </a:r>
            <a:r>
              <a:rPr lang="en-GB" sz="2400" i="1" dirty="0">
                <a:latin typeface="Franklin Gothic Book" panose="020B0503020102020204" pitchFamily="34" charset="0"/>
              </a:rPr>
              <a:t>(spoken lines)</a:t>
            </a:r>
            <a:r>
              <a:rPr lang="en-GB" sz="2400" dirty="0">
                <a:latin typeface="Franklin Gothic Book" panose="020B0503020102020204" pitchFamily="34" charset="0"/>
              </a:rPr>
              <a:t> grouped by gender are sign. between groups (</a:t>
            </a:r>
            <a:r>
              <a:rPr lang="el-GR" sz="2400" i="1" dirty="0"/>
              <a:t>χ</a:t>
            </a:r>
            <a:r>
              <a:rPr lang="el-GR" sz="2400" i="1" baseline="30000" dirty="0"/>
              <a:t>2</a:t>
            </a:r>
            <a:r>
              <a:rPr lang="de-AT" sz="2400" dirty="0"/>
              <a:t> (NA, </a:t>
            </a:r>
            <a:r>
              <a:rPr lang="de-AT" sz="2400" i="1" dirty="0"/>
              <a:t>N</a:t>
            </a:r>
            <a:r>
              <a:rPr lang="de-AT" sz="2400" dirty="0"/>
              <a:t> = 19895) = 177.63, </a:t>
            </a:r>
            <a:r>
              <a:rPr lang="de-AT" sz="2400" i="1" dirty="0"/>
              <a:t>p</a:t>
            </a:r>
            <a:r>
              <a:rPr lang="de-AT" sz="2400" dirty="0"/>
              <a:t> = 0.0004</a:t>
            </a:r>
            <a:r>
              <a:rPr lang="en-GB" sz="2400" dirty="0">
                <a:latin typeface="Franklin Gothic Book" panose="020B0503020102020204" pitchFamily="34" charset="0"/>
              </a:rPr>
              <a:t>). Female characters speak more lines than males. When adding character roles,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a:t>
            </a:r>
            <a:r>
              <a:rPr lang="el-GR" sz="2400" i="1" dirty="0"/>
              <a:t>χ</a:t>
            </a:r>
            <a:r>
              <a:rPr lang="el-GR" sz="2400" i="1" baseline="30000" dirty="0"/>
              <a:t>2</a:t>
            </a:r>
            <a:r>
              <a:rPr lang="de-AT" sz="2400" dirty="0"/>
              <a:t> (2, </a:t>
            </a:r>
            <a:r>
              <a:rPr lang="de-AT" sz="2400" i="1" dirty="0"/>
              <a:t>N</a:t>
            </a:r>
            <a:r>
              <a:rPr lang="de-AT" sz="2400" dirty="0"/>
              <a:t> = 19895) = 728.99, </a:t>
            </a:r>
            <a:r>
              <a:rPr lang="de-AT" sz="2400" i="1" dirty="0"/>
              <a:t>p</a:t>
            </a:r>
            <a:r>
              <a:rPr lang="de-AT" sz="2400" dirty="0"/>
              <a:t> = 0.000; </a:t>
            </a:r>
            <a:r>
              <a:rPr lang="en-GB" sz="2400" dirty="0">
                <a:latin typeface="Franklin Gothic Book" panose="020B0503020102020204" pitchFamily="34" charset="0"/>
              </a:rPr>
              <a:t>see table [H3b] in Fig. 2). Regarding the </a:t>
            </a:r>
            <a:r>
              <a:rPr lang="en-GB" sz="2400" i="1" dirty="0">
                <a:latin typeface="Franklin Gothic Book" panose="020B0503020102020204" pitchFamily="34" charset="0"/>
              </a:rPr>
              <a:t>number of questions </a:t>
            </a:r>
            <a:r>
              <a:rPr lang="en-GB" sz="2400" dirty="0">
                <a:latin typeface="Franklin Gothic Book" panose="020B0503020102020204" pitchFamily="34" charset="0"/>
              </a:rPr>
              <a:t>asked      as               as well as received by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t>
            </a:r>
            <a:r>
              <a:rPr lang="en-GB" sz="2400" dirty="0" err="1">
                <a:latin typeface="Franklin Gothic Book" panose="020B0503020102020204" pitchFamily="34" charset="0"/>
              </a:rPr>
              <a:t>dand</a:t>
            </a:r>
            <a:r>
              <a:rPr lang="en-GB" sz="2400" dirty="0">
                <a:latin typeface="Franklin Gothic Book" panose="020B0503020102020204" pitchFamily="34" charset="0"/>
              </a:rPr>
              <a:t>     </a:t>
            </a:r>
            <a:br>
              <a:rPr lang="en-GB" sz="2400" dirty="0">
                <a:latin typeface="Franklin Gothic Book" panose="020B0503020102020204" pitchFamily="34" charset="0"/>
              </a:rPr>
            </a:br>
            <a:r>
              <a:rPr lang="en-GB" sz="2400" dirty="0">
                <a:latin typeface="Franklin Gothic Book" panose="020B0503020102020204" pitchFamily="34" charset="0"/>
              </a:rPr>
              <a:t>and are getting more questions asked than males (see table [H3d] in Fig. 2). A three-way ANOVA adding    the </a:t>
            </a:r>
            <a:br>
              <a:rPr lang="en-GB" sz="2400" dirty="0">
                <a:latin typeface="Franklin Gothic Book" panose="020B0503020102020204" pitchFamily="34" charset="0"/>
              </a:rPr>
            </a:br>
            <a:r>
              <a:rPr lang="en-GB" sz="2400" dirty="0">
                <a:latin typeface="Franklin Gothic Book" panose="020B0503020102020204" pitchFamily="34" charset="0"/>
              </a:rPr>
              <a:t>the factor </a:t>
            </a:r>
            <a:r>
              <a:rPr lang="en-GB" sz="2400" i="1" dirty="0">
                <a:latin typeface="Franklin Gothic Book" panose="020B0503020102020204" pitchFamily="34" charset="0"/>
              </a:rPr>
              <a:t>Question </a:t>
            </a:r>
            <a:r>
              <a:rPr lang="en-GB" sz="2400" dirty="0">
                <a:latin typeface="Franklin Gothic Book" panose="020B0503020102020204" pitchFamily="34" charset="0"/>
              </a:rPr>
              <a:t>as an independent variable to </a:t>
            </a:r>
            <a:r>
              <a:rPr lang="en-GB" sz="2400" dirty="0" err="1">
                <a:latin typeface="Franklin Gothic Book" panose="020B0503020102020204" pitchFamily="34" charset="0"/>
              </a:rPr>
              <a:t>gender_from,gender_to</a:t>
            </a:r>
            <a:r>
              <a:rPr lang="en-GB" sz="2400" dirty="0">
                <a:latin typeface="Franklin Gothic Book" panose="020B0503020102020204" pitchFamily="34" charset="0"/>
              </a:rPr>
              <a:t> show no sign. effects except those </a:t>
            </a:r>
            <a:br>
              <a:rPr lang="en-GB" sz="2400" dirty="0">
                <a:latin typeface="Franklin Gothic Book" panose="020B0503020102020204" pitchFamily="34" charset="0"/>
              </a:rPr>
            </a:br>
            <a:r>
              <a:rPr lang="en-GB" sz="2400" dirty="0">
                <a:latin typeface="Franklin Gothic Book" panose="020B0503020102020204" pitchFamily="34" charset="0"/>
              </a:rPr>
              <a:t>those already 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f</a:t>
            </a:r>
            <a:br>
              <a:rPr lang="en-GB" sz="2400" dirty="0">
                <a:latin typeface="Franklin Gothic Book" panose="020B0503020102020204" pitchFamily="34" charset="0"/>
              </a:rPr>
            </a:br>
            <a:r>
              <a:rPr lang="en-GB" sz="2400" dirty="0">
                <a:latin typeface="Franklin Gothic Book" panose="020B0503020102020204" pitchFamily="34" charset="0"/>
              </a:rPr>
              <a:t>number of words per line were observed in S-scores (see plot [H3c]* in Fig. 2).</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endParaRPr lang="en-GB" sz="2400" dirty="0">
              <a:solidFill>
                <a:srgbClr val="C00000"/>
              </a:solidFill>
              <a:latin typeface="Franklin Gothic Book" panose="020B0503020102020204" pitchFamily="34" charset="0"/>
            </a:endParaRP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42845"/>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[4,6].</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a:t>
            </a:r>
            <a:r>
              <a:rPr lang="en-GB" sz="2400">
                <a:latin typeface="Franklin Gothic Book" panose="020B0503020102020204" pitchFamily="34" charset="0"/>
              </a:rPr>
              <a:t>television has </a:t>
            </a:r>
            <a:r>
              <a:rPr lang="en-GB" sz="2400" dirty="0">
                <a:latin typeface="Franklin Gothic Book" panose="020B0503020102020204" pitchFamily="34" charset="0"/>
              </a:rPr>
              <a:t>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as well as in TV shows for children. </a:t>
            </a:r>
          </a:p>
          <a:p>
            <a:pPr algn="just"/>
            <a:r>
              <a:rPr lang="en-GB" sz="2400" dirty="0">
                <a:latin typeface="Franklin Gothic Book" panose="020B0503020102020204" pitchFamily="34" charset="0"/>
              </a:rPr>
              <a:t>Often male characters outnumber female characters by 2:1 [2,3], they appear on screen more often, speak more words, ask more questions and have more questions directed towards them compared to female characters [5].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excluded.</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a:t>
            </a:r>
            <a:r>
              <a:rPr lang="en-GB" sz="2400" dirty="0" err="1">
                <a:latin typeface="Franklin Gothic Book" panose="020B0503020102020204" pitchFamily="34" charset="0"/>
              </a:rPr>
              <a:t>textlines</a:t>
            </a:r>
            <a:r>
              <a:rPr lang="en-GB" sz="2400" dirty="0">
                <a:latin typeface="Franklin Gothic Book" panose="020B0503020102020204" pitchFamily="34" charset="0"/>
              </a:rPr>
              <a:t> </a:t>
            </a:r>
            <a:r>
              <a:rPr lang="de-AT" sz="2400" dirty="0" err="1">
                <a:latin typeface="Franklin Gothic Book" panose="020B0503020102020204" pitchFamily="34" charset="0"/>
              </a:rPr>
              <a:t>sentiment</a:t>
            </a:r>
            <a:r>
              <a:rPr lang="de-AT" sz="2400" dirty="0">
                <a:latin typeface="Franklin Gothic Book" panose="020B0503020102020204" pitchFamily="34" charset="0"/>
              </a:rPr>
              <a:t> </a:t>
            </a:r>
            <a:r>
              <a:rPr lang="de-AT" sz="2400" dirty="0" err="1">
                <a:latin typeface="Franklin Gothic Book" panose="020B0503020102020204" pitchFamily="34" charset="0"/>
              </a:rPr>
              <a:t>analyses</a:t>
            </a:r>
            <a:r>
              <a:rPr lang="en-GB" sz="2400" dirty="0">
                <a:latin typeface="Franklin Gothic Book" panose="020B0503020102020204" pitchFamily="34" charset="0"/>
              </a:rPr>
              <a:t> were computed using </a:t>
            </a:r>
            <a:r>
              <a:rPr lang="en-GB" sz="2400" dirty="0" err="1">
                <a:latin typeface="Franklin Gothic Book" panose="020B0503020102020204" pitchFamily="34" charset="0"/>
              </a:rPr>
              <a:t>sentiment.ai</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were not normally distributed, they were z-transformed before further analyses. Graph-characteristics were used to examine social properties within the series.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de-AT" sz="2400" dirty="0">
                <a:latin typeface="Franklin Gothic Book" panose="020B0503020102020204" pitchFamily="34" charset="0"/>
              </a:rPr>
              <a:t>2022.02.1 </a:t>
            </a:r>
            <a:r>
              <a:rPr lang="de-AT" sz="2400" dirty="0" err="1">
                <a:latin typeface="Franklin Gothic Book" panose="020B0503020102020204" pitchFamily="34" charset="0"/>
              </a:rPr>
              <a:t>Build</a:t>
            </a:r>
            <a:r>
              <a:rPr lang="de-AT" sz="2400" dirty="0">
                <a:latin typeface="Franklin Gothic Book" panose="020B0503020102020204" pitchFamily="34" charset="0"/>
              </a:rPr>
              <a:t> 46) and </a:t>
            </a:r>
            <a:r>
              <a:rPr lang="de-AT" sz="2400" dirty="0" err="1">
                <a:latin typeface="Franklin Gothic Book" panose="020B0503020102020204" pitchFamily="34" charset="0"/>
              </a:rPr>
              <a:t>selected</a:t>
            </a:r>
            <a:r>
              <a:rPr lang="de-AT" sz="2400" dirty="0">
                <a:latin typeface="Franklin Gothic Book" panose="020B0503020102020204" pitchFamily="34" charset="0"/>
              </a:rPr>
              <a:t> </a:t>
            </a:r>
            <a:r>
              <a:rPr lang="de-AT" sz="2400" dirty="0" err="1">
                <a:latin typeface="Franklin Gothic Book" panose="020B0503020102020204" pitchFamily="34" charset="0"/>
              </a:rPr>
              <a:t>packages</a:t>
            </a:r>
            <a:r>
              <a:rPr lang="de-AT" sz="2400" dirty="0">
                <a:latin typeface="Franklin Gothic Book" panose="020B0503020102020204" pitchFamily="34" charset="0"/>
              </a:rPr>
              <a:t> [</a:t>
            </a:r>
            <a:r>
              <a:rPr lang="de-AT" sz="2400" dirty="0" err="1">
                <a:latin typeface="Franklin Gothic Book" panose="020B0503020102020204" pitchFamily="34" charset="0"/>
              </a:rPr>
              <a:t>mainly</a:t>
            </a:r>
            <a:r>
              <a:rPr lang="de-AT" sz="2400" dirty="0">
                <a:latin typeface="Franklin Gothic Book" panose="020B0503020102020204" pitchFamily="34" charset="0"/>
              </a:rPr>
              <a:t> 1,7,8,9].</a:t>
            </a:r>
            <a:endParaRPr lang="en-GB" sz="2400" dirty="0">
              <a:latin typeface="Franklin Gothic Book" panose="020B0503020102020204" pitchFamily="34" charset="0"/>
            </a:endParaRP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used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computations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computational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656414252"/>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5499197" y="7944983"/>
            <a:ext cx="14056017" cy="7588475"/>
            <a:chOff x="11977866" y="14817333"/>
            <a:chExt cx="17551581"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35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20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endParaRPr lang="en-US" sz="200" b="1" dirty="0">
                <a:solidFill>
                  <a:schemeClr val="bg1"/>
                </a:solidFill>
                <a:latin typeface="Franklin Gothic Book" panose="020B0503020102020204" pitchFamily="34" charset="0"/>
                <a:ea typeface="District Pro Thin" charset="0"/>
                <a:cs typeface="District Pro Thin" charset="0"/>
              </a:endParaRPr>
            </a:p>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8">
              <a:extLst>
                <a:ext uri="{28A0092B-C50C-407E-A947-70E740481C1C}">
                  <a14:useLocalDpi xmlns:a14="http://schemas.microsoft.com/office/drawing/2010/main" val="0"/>
                </a:ext>
              </a:extLst>
            </a:blip>
            <a:srcRect l="1780" t="14533"/>
            <a:stretch/>
          </p:blipFill>
          <p:spPr>
            <a:xfrm>
              <a:off x="14268729" y="15189934"/>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9"/>
            <a:stretch>
              <a:fillRect/>
            </a:stretch>
          </p:blipFill>
          <p:spPr>
            <a:xfrm>
              <a:off x="11977866" y="1504918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477858" y="34134535"/>
            <a:ext cx="4976737" cy="4096986"/>
            <a:chOff x="7575829" y="34096435"/>
            <a:chExt cx="4976737"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9" y="34096435"/>
              <a:ext cx="4343415" cy="3181055"/>
              <a:chOff x="552058" y="32246192"/>
              <a:chExt cx="4343415"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8" y="32246192"/>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[H3b]</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28916" y="341367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1">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132109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[H3d]</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1693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3">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2" y="30775947"/>
            <a:ext cx="6819572" cy="3054900"/>
            <a:chOff x="9442955" y="32424653"/>
            <a:chExt cx="6889473" cy="3086213"/>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19932" cy="3053171"/>
              <a:chOff x="9512496" y="32425075"/>
              <a:chExt cx="6819932" cy="3053171"/>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20450" cy="2889753"/>
                <a:chOff x="9447628" y="34412598"/>
                <a:chExt cx="6050385"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6">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7">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766341" y="34412598"/>
                  <a:ext cx="731672"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[H3c]</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01247"/>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480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20">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grpSp>
        <p:nvGrpSpPr>
          <p:cNvPr id="26" name="Gruppieren 25">
            <a:extLst>
              <a:ext uri="{FF2B5EF4-FFF2-40B4-BE49-F238E27FC236}">
                <a16:creationId xmlns:a16="http://schemas.microsoft.com/office/drawing/2014/main" id="{34F56E77-EDA2-2888-C0F6-03F52E7C3BD6}"/>
              </a:ext>
            </a:extLst>
          </p:cNvPr>
          <p:cNvGrpSpPr/>
          <p:nvPr/>
        </p:nvGrpSpPr>
        <p:grpSpPr>
          <a:xfrm>
            <a:off x="23326385" y="281134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22">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[H2] Graph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32" name="Textfeld 31">
            <a:extLst>
              <a:ext uri="{FF2B5EF4-FFF2-40B4-BE49-F238E27FC236}">
                <a16:creationId xmlns:a16="http://schemas.microsoft.com/office/drawing/2014/main" id="{515C8E10-3944-C5EB-D1C4-ADFD6D77E020}"/>
              </a:ext>
            </a:extLst>
          </p:cNvPr>
          <p:cNvSpPr txBox="1"/>
          <p:nvPr/>
        </p:nvSpPr>
        <p:spPr>
          <a:xfrm>
            <a:off x="24412810" y="22237443"/>
            <a:ext cx="5637320" cy="630942"/>
          </a:xfrm>
          <a:prstGeom prst="rect">
            <a:avLst/>
          </a:prstGeom>
          <a:noFill/>
        </p:spPr>
        <p:txBody>
          <a:bodyPr wrap="square" rtlCol="0">
            <a:spAutoFit/>
          </a:bodyPr>
          <a:lstStyle/>
          <a:p>
            <a:r>
              <a:rPr lang="de-AT" sz="3500" b="1" dirty="0">
                <a:solidFill>
                  <a:schemeClr val="bg1"/>
                </a:solidFill>
                <a:latin typeface="Franklin Gothic Book" panose="020B0503020102020204" pitchFamily="34" charset="0"/>
                <a:ea typeface="District Pro Thin" charset="0"/>
                <a:cs typeface="District Pro Thin" charset="0"/>
              </a:rPr>
              <a:t>Figure 2: R</a:t>
            </a:r>
            <a:r>
              <a:rPr lang="de-DE" sz="3500" b="1" dirty="0" err="1">
                <a:solidFill>
                  <a:schemeClr val="bg1"/>
                </a:solidFill>
                <a:latin typeface="Franklin Gothic Book" panose="020B0503020102020204" pitchFamily="34" charset="0"/>
                <a:ea typeface="District Pro Thin" charset="0"/>
                <a:cs typeface="District Pro Thin" charset="0"/>
              </a:rPr>
              <a:t>esults</a:t>
            </a:r>
            <a:r>
              <a:rPr lang="de-DE" sz="3500" b="1" dirty="0">
                <a:solidFill>
                  <a:schemeClr val="bg1"/>
                </a:solidFill>
                <a:latin typeface="Franklin Gothic Book" panose="020B0503020102020204" pitchFamily="34" charset="0"/>
                <a:ea typeface="District Pro Thin" charset="0"/>
                <a:cs typeface="District Pro Thin"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4" y="33354909"/>
            <a:ext cx="131486" cy="46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4"/>
          </a:xfrm>
          <a:prstGeom prst="rect">
            <a:avLst/>
          </a:prstGeom>
          <a:noFill/>
          <a:ln w="12700">
            <a:solidFill>
              <a:srgbClr val="004481"/>
            </a:solidFill>
          </a:ln>
        </p:spPr>
        <p:txBody>
          <a:bodyPr wrap="square" lIns="360000" tIns="180000" rIns="360000" bIns="180000" rtlCol="0">
            <a:noAutofit/>
          </a:bodyPr>
          <a:lstStyle/>
          <a:p>
            <a:pPr algn="just">
              <a:spcAft>
                <a:spcPts val="3600"/>
              </a:spcAft>
            </a:pPr>
            <a:r>
              <a:rPr lang="en-GB" sz="5000" dirty="0">
                <a:solidFill>
                  <a:srgbClr val="004481"/>
                </a:solidFill>
                <a:latin typeface="Segoe UI Light" panose="020B0502040204020203" pitchFamily="34" charset="0"/>
              </a:rPr>
              <a:t>Conclusion</a:t>
            </a:r>
          </a:p>
          <a:p>
            <a:pPr algn="just">
              <a:spcAft>
                <a:spcPts val="3600"/>
              </a:spcAft>
            </a:pPr>
            <a:r>
              <a:rPr lang="en-GB" sz="2400" dirty="0">
                <a:latin typeface="Franklin Gothic Book" panose="020B0503020102020204" pitchFamily="34" charset="0"/>
              </a:rPr>
              <a:t>Computational analyses of social structures in tv series can be carried out on the basis of the dialogs within a series. The informative value of the analysis crucially depends on the quality of the transcripts. </a:t>
            </a:r>
          </a:p>
          <a:p>
            <a:pPr algn="just">
              <a:spcAft>
                <a:spcPts val="3600"/>
              </a:spcAft>
            </a:pPr>
            <a:r>
              <a:rPr lang="en-GB" sz="2400" dirty="0">
                <a:latin typeface="Franklin Gothic Book" panose="020B0503020102020204" pitchFamily="34" charset="0"/>
              </a:rPr>
              <a:t>The results of the study in terms of possible gender bias are limited to one animated series only and would need to be extended to a variety of series to increase its conclusions. </a:t>
            </a: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176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23" cstate="print">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5" y="23900926"/>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2">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24">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384165" y="26524187"/>
            <a:ext cx="8781492" cy="3868690"/>
            <a:chOff x="17396865" y="26524187"/>
            <a:chExt cx="8781492"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255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396865"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5" cstate="print">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2">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6">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
        <p:nvSpPr>
          <p:cNvPr id="143" name="Textfeld 142">
            <a:extLst>
              <a:ext uri="{FF2B5EF4-FFF2-40B4-BE49-F238E27FC236}">
                <a16:creationId xmlns:a16="http://schemas.microsoft.com/office/drawing/2014/main" id="{F6FD5336-F012-D6DE-2F52-8DFB2FB99E04}"/>
              </a:ext>
            </a:extLst>
          </p:cNvPr>
          <p:cNvSpPr txBox="1"/>
          <p:nvPr/>
        </p:nvSpPr>
        <p:spPr>
          <a:xfrm>
            <a:off x="9377358" y="38912155"/>
            <a:ext cx="21492785" cy="1477328"/>
          </a:xfrm>
          <a:prstGeom prst="rect">
            <a:avLst/>
          </a:prstGeom>
          <a:noFill/>
        </p:spPr>
        <p:txBody>
          <a:bodyPr wrap="square" numCol="2" spcCol="1080000" rtlCol="0">
            <a:spAutoFit/>
          </a:bodyPr>
          <a:lstStyle/>
          <a:p>
            <a:r>
              <a:rPr lang="de-DE" sz="1000" dirty="0">
                <a:latin typeface="District Pro Thin" panose="02000506040000020004" pitchFamily="50" charset="0"/>
                <a:ea typeface="Franklin Gothic Book" charset="0"/>
                <a:cs typeface="Franklin Gothic Book" charset="0"/>
              </a:rPr>
              <a:t>[1] </a:t>
            </a:r>
            <a:r>
              <a:rPr lang="de-DE" sz="1000" dirty="0" err="1">
                <a:latin typeface="District Pro Thin" panose="02000506040000020004" pitchFamily="50" charset="0"/>
                <a:ea typeface="Franklin Gothic Book" charset="0"/>
                <a:cs typeface="Franklin Gothic Book" charset="0"/>
              </a:rPr>
              <a:t>Amestoy</a:t>
            </a:r>
            <a:r>
              <a:rPr lang="de-DE" sz="1000" dirty="0">
                <a:latin typeface="District Pro Thin" panose="02000506040000020004" pitchFamily="50" charset="0"/>
                <a:ea typeface="Franklin Gothic Book" charset="0"/>
                <a:cs typeface="Franklin Gothic Book" charset="0"/>
              </a:rPr>
              <a:t> P. R. et al (2022). </a:t>
            </a:r>
            <a:r>
              <a:rPr lang="de-DE" sz="1000" dirty="0" err="1">
                <a:latin typeface="District Pro Thin" panose="02000506040000020004" pitchFamily="50" charset="0"/>
                <a:ea typeface="Franklin Gothic Book" charset="0"/>
                <a:cs typeface="Franklin Gothic Book" charset="0"/>
              </a:rPr>
              <a:t>igraph</a:t>
            </a:r>
            <a:r>
              <a:rPr lang="de-DE" sz="1000" dirty="0">
                <a:latin typeface="District Pro Thin" panose="02000506040000020004" pitchFamily="50" charset="0"/>
                <a:ea typeface="Franklin Gothic Book" charset="0"/>
                <a:cs typeface="Franklin Gothic Book" charset="0"/>
              </a:rPr>
              <a:t>: Network Analysis and </a:t>
            </a:r>
            <a:r>
              <a:rPr lang="de-DE" sz="1000" dirty="0" err="1">
                <a:latin typeface="District Pro Thin" panose="02000506040000020004" pitchFamily="50" charset="0"/>
                <a:ea typeface="Franklin Gothic Book" charset="0"/>
                <a:cs typeface="Franklin Gothic Book" charset="0"/>
              </a:rPr>
              <a:t>Visualization</a:t>
            </a:r>
            <a:r>
              <a:rPr lang="de-DE" sz="1000" dirty="0">
                <a:latin typeface="District Pro Thin" panose="02000506040000020004" pitchFamily="50" charset="0"/>
                <a:ea typeface="Franklin Gothic Book" charset="0"/>
                <a:cs typeface="Franklin Gothic Book" charset="0"/>
              </a:rPr>
              <a:t>.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1.3.2.</a:t>
            </a:r>
          </a:p>
          <a:p>
            <a:r>
              <a:rPr lang="de-DE" sz="1000" dirty="0">
                <a:latin typeface="District Pro Thin" panose="02000506040000020004" pitchFamily="50" charset="0"/>
                <a:ea typeface="Franklin Gothic Book" charset="0"/>
                <a:cs typeface="Franklin Gothic Book" charset="0"/>
              </a:rPr>
              <a:t>[2] Aubrey, J. S., &amp; Harrison, K. (2004). The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Content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Favorite</a:t>
            </a:r>
            <a:r>
              <a:rPr lang="de-DE" sz="1000" dirty="0">
                <a:latin typeface="District Pro Thin" panose="02000506040000020004" pitchFamily="50" charset="0"/>
                <a:ea typeface="Franklin Gothic Book" charset="0"/>
                <a:cs typeface="Franklin Gothic Book" charset="0"/>
              </a:rPr>
              <a:t> Television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Its</a:t>
            </a:r>
            <a:r>
              <a:rPr lang="de-DE" sz="1000" dirty="0">
                <a:latin typeface="District Pro Thin" panose="02000506040000020004" pitchFamily="50" charset="0"/>
                <a:ea typeface="Franklin Gothic Book" charset="0"/>
                <a:cs typeface="Franklin Gothic Book" charset="0"/>
              </a:rPr>
              <a:t> Links </a:t>
            </a:r>
            <a:r>
              <a:rPr lang="de-DE" sz="1000" dirty="0" err="1">
                <a:latin typeface="District Pro Thin" panose="02000506040000020004" pitchFamily="50" charset="0"/>
                <a:ea typeface="Franklin Gothic Book" charset="0"/>
                <a:cs typeface="Franklin Gothic Book" charset="0"/>
              </a:rPr>
              <a:t>to</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Gender-</a:t>
            </a:r>
            <a:r>
              <a:rPr lang="de-DE" sz="1000" dirty="0" err="1">
                <a:latin typeface="District Pro Thin" panose="02000506040000020004" pitchFamily="50" charset="0"/>
                <a:ea typeface="Franklin Gothic Book" charset="0"/>
                <a:cs typeface="Franklin Gothic Book" charset="0"/>
              </a:rPr>
              <a:t>Related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Perceptions</a:t>
            </a:r>
            <a:r>
              <a:rPr lang="de-DE" sz="1000" dirty="0">
                <a:latin typeface="District Pro Thin" panose="02000506040000020004" pitchFamily="50" charset="0"/>
                <a:ea typeface="Franklin Gothic Book" charset="0"/>
                <a:cs typeface="Franklin Gothic Book" charset="0"/>
              </a:rPr>
              <a:t>. Media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6(2), 111–146. </a:t>
            </a:r>
          </a:p>
          <a:p>
            <a:r>
              <a:rPr lang="de-DE" sz="1000" dirty="0">
                <a:latin typeface="District Pro Thin" panose="02000506040000020004" pitchFamily="50" charset="0"/>
                <a:ea typeface="Franklin Gothic Book" charset="0"/>
                <a:cs typeface="Franklin Gothic Book" charset="0"/>
              </a:rPr>
              <a:t>[3] Baker, K., &amp; </a:t>
            </a:r>
            <a:r>
              <a:rPr lang="de-DE" sz="1000" dirty="0" err="1">
                <a:latin typeface="District Pro Thin" panose="02000506040000020004" pitchFamily="50" charset="0"/>
                <a:ea typeface="Franklin Gothic Book" charset="0"/>
                <a:cs typeface="Franklin Gothic Book" charset="0"/>
              </a:rPr>
              <a:t>Raney</a:t>
            </a:r>
            <a:r>
              <a:rPr lang="de-DE" sz="1000" dirty="0">
                <a:latin typeface="District Pro Thin" panose="02000506040000020004" pitchFamily="50" charset="0"/>
                <a:ea typeface="Franklin Gothic Book" charset="0"/>
                <a:cs typeface="Franklin Gothic Book" charset="0"/>
              </a:rPr>
              <a:t>, A. A. (2007). </a:t>
            </a:r>
            <a:r>
              <a:rPr lang="de-DE" sz="1000" dirty="0" err="1">
                <a:latin typeface="District Pro Thin" panose="02000506040000020004" pitchFamily="50" charset="0"/>
                <a:ea typeface="Franklin Gothic Book" charset="0"/>
                <a:cs typeface="Franklin Gothic Book" charset="0"/>
              </a:rPr>
              <a:t>Equally</a:t>
            </a:r>
            <a:r>
              <a:rPr lang="de-DE" sz="1000" dirty="0">
                <a:latin typeface="District Pro Thin" panose="02000506040000020004" pitchFamily="50" charset="0"/>
                <a:ea typeface="Franklin Gothic Book" charset="0"/>
                <a:cs typeface="Franklin Gothic Book" charset="0"/>
              </a:rPr>
              <a:t> super?: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stereotyping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superheroes</a:t>
            </a:r>
            <a:r>
              <a:rPr lang="de-DE" sz="1000" dirty="0">
                <a:latin typeface="District Pro Thin" panose="02000506040000020004" pitchFamily="50" charset="0"/>
                <a:ea typeface="Franklin Gothic Book" charset="0"/>
                <a:cs typeface="Franklin Gothic Book" charset="0"/>
              </a:rPr>
              <a:t> in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animated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Mass</a:t>
            </a:r>
            <a:r>
              <a:rPr lang="de-DE" sz="1000" dirty="0">
                <a:latin typeface="District Pro Thin" panose="02000506040000020004" pitchFamily="50" charset="0"/>
                <a:ea typeface="Franklin Gothic Book" charset="0"/>
                <a:cs typeface="Franklin Gothic Book" charset="0"/>
              </a:rPr>
              <a:t> Communication &amp; Society, 10(1), 25-41.</a:t>
            </a:r>
          </a:p>
          <a:p>
            <a:r>
              <a:rPr lang="de-DE" sz="1000" dirty="0">
                <a:latin typeface="District Pro Thin" panose="02000506040000020004" pitchFamily="50" charset="0"/>
                <a:ea typeface="Franklin Gothic Book" charset="0"/>
                <a:cs typeface="Franklin Gothic Book" charset="0"/>
              </a:rPr>
              <a:t>[4] Bandura, A. (1965). </a:t>
            </a:r>
            <a:r>
              <a:rPr lang="de-DE" sz="1000" dirty="0" err="1">
                <a:latin typeface="District Pro Thin" panose="02000506040000020004" pitchFamily="50" charset="0"/>
                <a:ea typeface="Franklin Gothic Book" charset="0"/>
                <a:cs typeface="Franklin Gothic Book" charset="0"/>
              </a:rPr>
              <a:t>Influence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models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reinforcement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contingencies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acquisition</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imitative </a:t>
            </a:r>
            <a:r>
              <a:rPr lang="de-DE" sz="1000" dirty="0" err="1">
                <a:latin typeface="District Pro Thin" panose="02000506040000020004" pitchFamily="50" charset="0"/>
                <a:ea typeface="Franklin Gothic Book" charset="0"/>
                <a:cs typeface="Franklin Gothic Book" charset="0"/>
              </a:rPr>
              <a:t>responses</a:t>
            </a:r>
            <a:r>
              <a:rPr lang="de-DE" sz="1000" dirty="0">
                <a:latin typeface="District Pro Thin" panose="02000506040000020004" pitchFamily="50" charset="0"/>
                <a:ea typeface="Franklin Gothic Book" charset="0"/>
                <a:cs typeface="Franklin Gothic Book" charset="0"/>
              </a:rPr>
              <a:t>. Journal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Personality and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1(6), 589–595. </a:t>
            </a:r>
          </a:p>
          <a:p>
            <a:r>
              <a:rPr lang="de-DE" sz="1000" dirty="0">
                <a:latin typeface="District Pro Thin" panose="02000506040000020004" pitchFamily="50" charset="0"/>
                <a:ea typeface="Franklin Gothic Book" charset="0"/>
                <a:cs typeface="Franklin Gothic Book" charset="0"/>
              </a:rPr>
              <a:t>[5] Biddle, A. M. (2017). Gender Stereotypes </a:t>
            </a:r>
            <a:r>
              <a:rPr lang="de-DE" sz="1000" dirty="0" err="1">
                <a:latin typeface="District Pro Thin" panose="02000506040000020004" pitchFamily="50" charset="0"/>
                <a:ea typeface="Franklin Gothic Book" charset="0"/>
                <a:cs typeface="Franklin Gothic Book" charset="0"/>
              </a:rPr>
              <a:t>within</a:t>
            </a:r>
            <a:r>
              <a:rPr lang="de-DE" sz="1000" dirty="0">
                <a:latin typeface="District Pro Thin" panose="02000506040000020004" pitchFamily="50" charset="0"/>
                <a:ea typeface="Franklin Gothic Book" charset="0"/>
                <a:cs typeface="Franklin Gothic Book" charset="0"/>
              </a:rPr>
              <a:t> TV </a:t>
            </a:r>
            <a:r>
              <a:rPr lang="de-DE" sz="1000" dirty="0" err="1">
                <a:latin typeface="District Pro Thin" panose="02000506040000020004" pitchFamily="50" charset="0"/>
                <a:ea typeface="Franklin Gothic Book" charset="0"/>
                <a:cs typeface="Franklin Gothic Book" charset="0"/>
              </a:rPr>
              <a:t>shows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Preschoolers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Effects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Stereotypes, </a:t>
            </a:r>
            <a:r>
              <a:rPr lang="de-DE" sz="1000" dirty="0" err="1">
                <a:latin typeface="District Pro Thin" panose="02000506040000020004" pitchFamily="50" charset="0"/>
                <a:ea typeface="Franklin Gothic Book" charset="0"/>
                <a:cs typeface="Franklin Gothic Book" charset="0"/>
              </a:rPr>
              <a:t>ProQuest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Dissertations</a:t>
            </a:r>
            <a:r>
              <a:rPr lang="de-DE" sz="1000" dirty="0">
                <a:latin typeface="District Pro Thin" panose="02000506040000020004" pitchFamily="50" charset="0"/>
                <a:ea typeface="Franklin Gothic Book" charset="0"/>
                <a:cs typeface="Franklin Gothic Book" charset="0"/>
              </a:rPr>
              <a:t> Publishing.</a:t>
            </a: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r>
              <a:rPr lang="de-DE" sz="1000" dirty="0">
                <a:latin typeface="District Pro Thin" panose="02000506040000020004" pitchFamily="50" charset="0"/>
                <a:ea typeface="Franklin Gothic Book" charset="0"/>
                <a:cs typeface="Franklin Gothic Book" charset="0"/>
              </a:rPr>
              <a:t>[6] </a:t>
            </a:r>
            <a:r>
              <a:rPr lang="de-DE" sz="1000" dirty="0" err="1">
                <a:latin typeface="District Pro Thin" panose="02000506040000020004" pitchFamily="50" charset="0"/>
                <a:ea typeface="Franklin Gothic Book" charset="0"/>
                <a:cs typeface="Franklin Gothic Book" charset="0"/>
              </a:rPr>
              <a:t>Bussey</a:t>
            </a:r>
            <a:r>
              <a:rPr lang="de-DE" sz="1000" dirty="0">
                <a:latin typeface="District Pro Thin" panose="02000506040000020004" pitchFamily="50" charset="0"/>
                <a:ea typeface="Franklin Gothic Book" charset="0"/>
                <a:cs typeface="Franklin Gothic Book" charset="0"/>
              </a:rPr>
              <a:t>, K., &amp; Bandura, A. (1999).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cognitive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theory</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gender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development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andd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ifferentiation</a:t>
            </a:r>
            <a:r>
              <a:rPr lang="de-DE" sz="1000" dirty="0">
                <a:latin typeface="District Pro Thin" panose="02000506040000020004" pitchFamily="50" charset="0"/>
                <a:ea typeface="Franklin Gothic Book" charset="0"/>
                <a:cs typeface="Franklin Gothic Book" charset="0"/>
              </a:rPr>
              <a:t>. Psychological Review, 106, 676-713.</a:t>
            </a:r>
          </a:p>
          <a:p>
            <a:r>
              <a:rPr lang="de-DE" sz="1000" dirty="0">
                <a:latin typeface="District Pro Thin" panose="02000506040000020004" pitchFamily="50" charset="0"/>
                <a:ea typeface="Franklin Gothic Book" charset="0"/>
                <a:cs typeface="Franklin Gothic Book" charset="0"/>
              </a:rPr>
              <a:t>[7] </a:t>
            </a:r>
            <a:r>
              <a:rPr lang="de-DE" sz="1000" dirty="0" err="1">
                <a:latin typeface="District Pro Thin" panose="02000506040000020004" pitchFamily="50" charset="0"/>
                <a:ea typeface="Franklin Gothic Book" charset="0"/>
                <a:cs typeface="Franklin Gothic Book" charset="0"/>
              </a:rPr>
              <a:t>Revelle</a:t>
            </a:r>
            <a:r>
              <a:rPr lang="de-DE" sz="1000" dirty="0">
                <a:latin typeface="District Pro Thin" panose="02000506040000020004" pitchFamily="50" charset="0"/>
                <a:ea typeface="Franklin Gothic Book" charset="0"/>
                <a:cs typeface="Franklin Gothic Book" charset="0"/>
              </a:rPr>
              <a:t>. E. (2022). </a:t>
            </a:r>
            <a:r>
              <a:rPr lang="de-DE" sz="1000" dirty="0" err="1">
                <a:latin typeface="District Pro Thin" panose="02000506040000020004" pitchFamily="50" charset="0"/>
                <a:ea typeface="Franklin Gothic Book" charset="0"/>
                <a:cs typeface="Franklin Gothic Book" charset="0"/>
              </a:rPr>
              <a:t>psych</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Procedures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Psychological, </a:t>
            </a:r>
            <a:r>
              <a:rPr lang="de-DE" sz="1000" dirty="0" err="1">
                <a:latin typeface="District Pro Thin" panose="02000506040000020004" pitchFamily="50" charset="0"/>
                <a:ea typeface="Franklin Gothic Book" charset="0"/>
                <a:cs typeface="Franklin Gothic Book" charset="0"/>
              </a:rPr>
              <a:t>Psychometric</a:t>
            </a:r>
            <a:r>
              <a:rPr lang="de-DE" sz="1000" dirty="0">
                <a:latin typeface="District Pro Thin" panose="02000506040000020004" pitchFamily="50" charset="0"/>
                <a:ea typeface="Franklin Gothic Book" charset="0"/>
                <a:cs typeface="Franklin Gothic Book" charset="0"/>
              </a:rPr>
              <a:t>, and Personality Research.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2.2.5.</a:t>
            </a:r>
          </a:p>
          <a:p>
            <a:r>
              <a:rPr lang="de-DE" sz="1000" dirty="0">
                <a:latin typeface="District Pro Thin" panose="02000506040000020004" pitchFamily="50" charset="0"/>
                <a:ea typeface="Franklin Gothic Book" charset="0"/>
                <a:cs typeface="Franklin Gothic Book" charset="0"/>
              </a:rPr>
              <a:t>[8] </a:t>
            </a:r>
            <a:r>
              <a:rPr lang="de-DE" sz="1000" dirty="0" err="1">
                <a:latin typeface="District Pro Thin" panose="02000506040000020004" pitchFamily="50" charset="0"/>
                <a:ea typeface="Franklin Gothic Book" charset="0"/>
                <a:cs typeface="Franklin Gothic Book" charset="0"/>
              </a:rPr>
              <a:t>Wickham</a:t>
            </a:r>
            <a:r>
              <a:rPr lang="de-DE" sz="1000" dirty="0">
                <a:latin typeface="District Pro Thin" panose="02000506040000020004" pitchFamily="50" charset="0"/>
                <a:ea typeface="Franklin Gothic Book" charset="0"/>
                <a:cs typeface="Franklin Gothic Book" charset="0"/>
              </a:rPr>
              <a:t> H., Chang </a:t>
            </a:r>
            <a:r>
              <a:rPr lang="de-DE" sz="1000" dirty="0" err="1">
                <a:latin typeface="District Pro Thin" panose="02000506040000020004" pitchFamily="50" charset="0"/>
                <a:ea typeface="Franklin Gothic Book" charset="0"/>
                <a:cs typeface="Franklin Gothic Book" charset="0"/>
              </a:rPr>
              <a:t>Ch</a:t>
            </a:r>
            <a:r>
              <a:rPr lang="de-DE" sz="1000" dirty="0">
                <a:latin typeface="District Pro Thin" panose="02000506040000020004" pitchFamily="50" charset="0"/>
                <a:ea typeface="Franklin Gothic Book" charset="0"/>
                <a:cs typeface="Franklin Gothic Book" charset="0"/>
              </a:rPr>
              <a:t>., Henry L. (2022). ggplot2: Create Elegant Data </a:t>
            </a:r>
            <a:r>
              <a:rPr lang="de-DE" sz="1000" dirty="0" err="1">
                <a:latin typeface="District Pro Thin" panose="02000506040000020004" pitchFamily="50" charset="0"/>
                <a:ea typeface="Franklin Gothic Book" charset="0"/>
                <a:cs typeface="Franklin Gothic Book" charset="0"/>
              </a:rPr>
              <a:t>Visualisations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Grammar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Graphics.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3.3.6.</a:t>
            </a:r>
          </a:p>
          <a:p>
            <a:r>
              <a:rPr lang="de-DE" sz="1000" dirty="0">
                <a:latin typeface="District Pro Thin" panose="02000506040000020004" pitchFamily="50" charset="0"/>
                <a:ea typeface="Franklin Gothic Book" charset="0"/>
                <a:cs typeface="Franklin Gothic Book" charset="0"/>
              </a:rPr>
              <a:t>[9] Wiseman B., </a:t>
            </a:r>
            <a:r>
              <a:rPr lang="de-DE" sz="1000" dirty="0" err="1">
                <a:latin typeface="District Pro Thin" panose="02000506040000020004" pitchFamily="50" charset="0"/>
                <a:ea typeface="Franklin Gothic Book" charset="0"/>
                <a:cs typeface="Franklin Gothic Book" charset="0"/>
              </a:rPr>
              <a:t>Nydick</a:t>
            </a:r>
            <a:r>
              <a:rPr lang="de-DE" sz="1000" dirty="0">
                <a:latin typeface="District Pro Thin" panose="02000506040000020004" pitchFamily="50" charset="0"/>
                <a:ea typeface="Franklin Gothic Book" charset="0"/>
                <a:cs typeface="Franklin Gothic Book" charset="0"/>
              </a:rPr>
              <a:t> St., </a:t>
            </a:r>
            <a:r>
              <a:rPr lang="de-DE" sz="1000" dirty="0" err="1">
                <a:latin typeface="District Pro Thin" panose="02000506040000020004" pitchFamily="50" charset="0"/>
                <a:ea typeface="Franklin Gothic Book" charset="0"/>
                <a:cs typeface="Franklin Gothic Book" charset="0"/>
              </a:rPr>
              <a:t>Wisner</a:t>
            </a:r>
            <a:r>
              <a:rPr lang="de-DE" sz="1000" dirty="0">
                <a:latin typeface="District Pro Thin" panose="02000506040000020004" pitchFamily="50" charset="0"/>
                <a:ea typeface="Franklin Gothic Book" charset="0"/>
                <a:cs typeface="Franklin Gothic Book" charset="0"/>
              </a:rPr>
              <a:t> T., Lodge F., Wang Y.-A., Ge V. (2022). </a:t>
            </a:r>
            <a:r>
              <a:rPr lang="de-DE" sz="1000" dirty="0" err="1">
                <a:latin typeface="District Pro Thin" panose="02000506040000020004" pitchFamily="50" charset="0"/>
                <a:ea typeface="Franklin Gothic Book" charset="0"/>
                <a:cs typeface="Franklin Gothic Book" charset="0"/>
              </a:rPr>
              <a:t>sentiment.ai</a:t>
            </a:r>
            <a:r>
              <a:rPr lang="de-DE" sz="1000" dirty="0">
                <a:latin typeface="District Pro Thin" panose="02000506040000020004" pitchFamily="50" charset="0"/>
                <a:ea typeface="Franklin Gothic Book" charset="0"/>
                <a:cs typeface="Franklin Gothic Book" charset="0"/>
              </a:rPr>
              <a:t>: Simple Sentiment Analysis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Deep Learning.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0.1.1.</a:t>
            </a:r>
          </a:p>
        </p:txBody>
      </p:sp>
    </p:spTree>
    <p:extLst>
      <p:ext uri="{BB962C8B-B14F-4D97-AF65-F5344CB8AC3E}">
        <p14:creationId xmlns:p14="http://schemas.microsoft.com/office/powerpoint/2010/main" val="4154791729"/>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1649</Words>
  <Application>Microsoft Macintosh PowerPoint</Application>
  <PresentationFormat>Benutzerdefiniert</PresentationFormat>
  <Paragraphs>125</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519</cp:revision>
  <dcterms:created xsi:type="dcterms:W3CDTF">2016-05-06T10:11:35Z</dcterms:created>
  <dcterms:modified xsi:type="dcterms:W3CDTF">2022-06-19T21:10:41Z</dcterms:modified>
</cp:coreProperties>
</file>